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9" r:id="rId4"/>
    <p:sldId id="271" r:id="rId5"/>
    <p:sldId id="272" r:id="rId6"/>
    <p:sldId id="268" r:id="rId7"/>
    <p:sldId id="273" r:id="rId8"/>
    <p:sldId id="270" r:id="rId9"/>
    <p:sldId id="269" r:id="rId10"/>
    <p:sldId id="258" r:id="rId11"/>
    <p:sldId id="266" r:id="rId12"/>
    <p:sldId id="267" r:id="rId13"/>
    <p:sldId id="265" r:id="rId14"/>
  </p:sldIdLst>
  <p:sldSz cx="18288000" cy="10287000"/>
  <p:notesSz cx="6858000" cy="9144000"/>
  <p:embeddedFontLst>
    <p:embeddedFont>
      <p:font typeface="Helvetica World" panose="020B0604020202020204" charset="-128"/>
      <p:regular r:id="rId15"/>
    </p:embeddedFont>
    <p:embeddedFont>
      <p:font typeface="Anton" pitchFamily="2" charset="0"/>
      <p:regular r:id="rId16"/>
    </p:embeddedFont>
    <p:embeddedFont>
      <p:font typeface="Gill Sans MT" panose="020B0502020104020203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8832" autoAdjust="0"/>
  </p:normalViewPr>
  <p:slideViewPr>
    <p:cSldViewPr>
      <p:cViewPr varScale="1">
        <p:scale>
          <a:sx n="46" d="100"/>
          <a:sy n="46" d="100"/>
        </p:scale>
        <p:origin x="780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6669" y="1203448"/>
            <a:ext cx="12955610" cy="3812147"/>
          </a:xfrm>
        </p:spPr>
        <p:txBody>
          <a:bodyPr bIns="0" anchor="b">
            <a:normAutofit/>
          </a:bodyPr>
          <a:lstStyle>
            <a:lvl1pPr algn="l">
              <a:defRPr sz="99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6670" y="5296807"/>
            <a:ext cx="12955608" cy="146643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700" b="0" cap="all" baseline="0">
                <a:solidFill>
                  <a:schemeClr val="tx1"/>
                </a:solidFill>
              </a:defRPr>
            </a:lvl1pPr>
            <a:lvl2pPr marL="685800" indent="0" algn="ctr">
              <a:buNone/>
              <a:defRPr sz="27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4751" y="493961"/>
            <a:ext cx="7460873" cy="46380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56497" y="1198460"/>
            <a:ext cx="1216529" cy="755367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626670" y="5292813"/>
            <a:ext cx="1295560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212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079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58667" y="1198460"/>
            <a:ext cx="2423613" cy="698983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67008" y="1198460"/>
            <a:ext cx="11743245" cy="69898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158667" y="1198460"/>
            <a:ext cx="0" cy="6989834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518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71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1359" y="2634195"/>
            <a:ext cx="12964731" cy="2831925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1359" y="5709293"/>
            <a:ext cx="12945669" cy="1519394"/>
          </a:xfrm>
        </p:spPr>
        <p:txBody>
          <a:bodyPr tIns="91440">
            <a:normAutofit/>
          </a:bodyPr>
          <a:lstStyle>
            <a:lvl1pPr marL="0" indent="0" algn="l">
              <a:buNone/>
              <a:defRPr sz="27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181359" y="5707478"/>
            <a:ext cx="1294566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714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3826" y="1207334"/>
            <a:ext cx="14408453" cy="15889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0997" y="3016318"/>
            <a:ext cx="6967728" cy="5172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20657" y="3026015"/>
            <a:ext cx="6967728" cy="5162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0139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787" y="1206245"/>
            <a:ext cx="14411492" cy="158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787" y="3029324"/>
            <a:ext cx="6967728" cy="1202915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787" y="4236404"/>
            <a:ext cx="6967728" cy="39666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618543" y="3034505"/>
            <a:ext cx="6967728" cy="12033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300" b="0" cap="all" baseline="0">
                <a:solidFill>
                  <a:schemeClr val="accent1"/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618543" y="4232237"/>
            <a:ext cx="6967728" cy="3956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560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2180844" y="2770632"/>
            <a:ext cx="1441128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870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19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007" y="1198460"/>
            <a:ext cx="4909649" cy="337067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5571" y="1198461"/>
            <a:ext cx="9018705" cy="698823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67007" y="4808237"/>
            <a:ext cx="4912520" cy="3372272"/>
          </a:xfrm>
        </p:spPr>
        <p:txBody>
          <a:bodyPr/>
          <a:lstStyle>
            <a:lvl1pPr marL="0" indent="0" algn="l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172420" y="4808237"/>
            <a:ext cx="49042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01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216081" y="723256"/>
            <a:ext cx="6111800" cy="7723652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6809" y="1694270"/>
            <a:ext cx="8298492" cy="274587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186584" y="1683814"/>
            <a:ext cx="4186757" cy="5799491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5494" y="4718988"/>
            <a:ext cx="8286606" cy="3005613"/>
          </a:xfrm>
        </p:spPr>
        <p:txBody>
          <a:bodyPr>
            <a:normAutofit/>
          </a:bodyPr>
          <a:lstStyle>
            <a:lvl1pPr marL="0" indent="0" algn="l">
              <a:buNone/>
              <a:defRPr sz="27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171074" y="8204785"/>
            <a:ext cx="8291027" cy="480185"/>
          </a:xfrm>
        </p:spPr>
        <p:txBody>
          <a:bodyPr/>
          <a:lstStyle>
            <a:lvl1pPr algn="l">
              <a:defRPr/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71073" y="477961"/>
            <a:ext cx="8311506" cy="481397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2171074" y="4715408"/>
            <a:ext cx="829102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311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029215"/>
            <a:ext cx="18288000" cy="615891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9189720"/>
            <a:ext cx="18288000" cy="11144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7369" y="1206779"/>
            <a:ext cx="14404913" cy="15738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7369" y="3023599"/>
            <a:ext cx="14404913" cy="517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331208" y="495555"/>
            <a:ext cx="5251073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7369" y="493961"/>
            <a:ext cx="8908254" cy="463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091" y="1198460"/>
            <a:ext cx="1216529" cy="75536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42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9192620"/>
            <a:ext cx="1828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262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48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20000"/>
        </a:lnSpc>
        <a:spcBef>
          <a:spcPts val="1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7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1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8000">
            <a:off x="11944832" y="7418861"/>
            <a:ext cx="7048104" cy="634329"/>
          </a:xfrm>
          <a:custGeom>
            <a:avLst/>
            <a:gdLst/>
            <a:ahLst/>
            <a:cxnLst/>
            <a:rect l="l" t="t" r="r" b="b"/>
            <a:pathLst>
              <a:path w="7048104" h="634329">
                <a:moveTo>
                  <a:pt x="0" y="0"/>
                </a:moveTo>
                <a:lnTo>
                  <a:pt x="7048103" y="0"/>
                </a:lnTo>
                <a:lnTo>
                  <a:pt x="7048103" y="634329"/>
                </a:lnTo>
                <a:lnTo>
                  <a:pt x="0" y="634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526279">
            <a:off x="11392455" y="-1090798"/>
            <a:ext cx="7783865" cy="8555557"/>
            <a:chOff x="0" y="0"/>
            <a:chExt cx="10378486" cy="11407409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19692" r="19692"/>
            <a:stretch>
              <a:fillRect/>
            </a:stretch>
          </p:blipFill>
          <p:spPr>
            <a:xfrm>
              <a:off x="0" y="0"/>
              <a:ext cx="10378486" cy="11407409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3265032" y="-2540387"/>
            <a:ext cx="4804968" cy="4114800"/>
          </a:xfrm>
          <a:custGeom>
            <a:avLst/>
            <a:gdLst/>
            <a:ahLst/>
            <a:cxnLst/>
            <a:rect l="l" t="t" r="r" b="b"/>
            <a:pathLst>
              <a:path w="4804968" h="4114800">
                <a:moveTo>
                  <a:pt x="0" y="0"/>
                </a:moveTo>
                <a:lnTo>
                  <a:pt x="4804968" y="0"/>
                </a:lnTo>
                <a:lnTo>
                  <a:pt x="4804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075466" y="8479911"/>
            <a:ext cx="4804968" cy="4114800"/>
          </a:xfrm>
          <a:custGeom>
            <a:avLst/>
            <a:gdLst/>
            <a:ahLst/>
            <a:cxnLst/>
            <a:rect l="l" t="t" r="r" b="b"/>
            <a:pathLst>
              <a:path w="4804968" h="4114800">
                <a:moveTo>
                  <a:pt x="0" y="0"/>
                </a:moveTo>
                <a:lnTo>
                  <a:pt x="4804969" y="0"/>
                </a:lnTo>
                <a:lnTo>
                  <a:pt x="4804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23405" y="1327257"/>
            <a:ext cx="12287795" cy="44576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184"/>
              </a:lnSpc>
            </a:pPr>
            <a:r>
              <a:rPr lang="en-US" sz="19983" dirty="0">
                <a:solidFill>
                  <a:schemeClr val="accent1">
                    <a:lumMod val="7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Dishari</a:t>
            </a:r>
            <a:br>
              <a:rPr lang="en-US" sz="19983" dirty="0">
                <a:solidFill>
                  <a:srgbClr val="2B3D73"/>
                </a:solidFill>
                <a:latin typeface="Anton"/>
                <a:ea typeface="Anton"/>
                <a:cs typeface="Anton"/>
                <a:sym typeface="Anton"/>
              </a:rPr>
            </a:br>
            <a:r>
              <a:rPr lang="en-US" sz="4400" dirty="0"/>
              <a:t>AI-Assisted Experiential Hiring Platform</a:t>
            </a:r>
            <a:endParaRPr lang="en-US" sz="4400" dirty="0">
              <a:solidFill>
                <a:srgbClr val="2B3D7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12104" y="7669351"/>
            <a:ext cx="8098458" cy="580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5"/>
              </a:lnSpc>
            </a:pPr>
            <a:r>
              <a:rPr lang="en-US" sz="3382" dirty="0">
                <a:solidFill>
                  <a:srgbClr val="2B3D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Presented BY : </a:t>
            </a:r>
            <a:r>
              <a:rPr lang="en-US" sz="3382" dirty="0" err="1">
                <a:solidFill>
                  <a:srgbClr val="2B3D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IUBAT_Broken_Heart</a:t>
            </a:r>
            <a:endParaRPr lang="en-US" sz="3382" dirty="0">
              <a:solidFill>
                <a:srgbClr val="2B3D73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9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1745" y="1283256"/>
            <a:ext cx="757555" cy="189389"/>
          </a:xfrm>
          <a:custGeom>
            <a:avLst/>
            <a:gdLst/>
            <a:ahLst/>
            <a:cxnLst/>
            <a:rect l="l" t="t" r="r" b="b"/>
            <a:pathLst>
              <a:path w="757555" h="189389">
                <a:moveTo>
                  <a:pt x="0" y="0"/>
                </a:moveTo>
                <a:lnTo>
                  <a:pt x="757555" y="0"/>
                </a:lnTo>
                <a:lnTo>
                  <a:pt x="757555" y="189389"/>
                </a:lnTo>
                <a:lnTo>
                  <a:pt x="0" y="189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283256"/>
            <a:ext cx="757555" cy="189389"/>
          </a:xfrm>
          <a:custGeom>
            <a:avLst/>
            <a:gdLst/>
            <a:ahLst/>
            <a:cxnLst/>
            <a:rect l="l" t="t" r="r" b="b"/>
            <a:pathLst>
              <a:path w="757555" h="189389">
                <a:moveTo>
                  <a:pt x="0" y="0"/>
                </a:moveTo>
                <a:lnTo>
                  <a:pt x="757555" y="0"/>
                </a:lnTo>
                <a:lnTo>
                  <a:pt x="757555" y="189389"/>
                </a:lnTo>
                <a:lnTo>
                  <a:pt x="0" y="189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4241647"/>
            <a:ext cx="6501206" cy="4782878"/>
            <a:chOff x="0" y="0"/>
            <a:chExt cx="1993152" cy="14663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93152" cy="1466344"/>
            </a:xfrm>
            <a:custGeom>
              <a:avLst/>
              <a:gdLst/>
              <a:ahLst/>
              <a:cxnLst/>
              <a:rect l="l" t="t" r="r" b="b"/>
              <a:pathLst>
                <a:path w="1993152" h="1466344">
                  <a:moveTo>
                    <a:pt x="0" y="0"/>
                  </a:moveTo>
                  <a:lnTo>
                    <a:pt x="1993152" y="0"/>
                  </a:lnTo>
                  <a:lnTo>
                    <a:pt x="1993152" y="1466344"/>
                  </a:lnTo>
                  <a:lnTo>
                    <a:pt x="0" y="146634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993152" cy="1504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378742"/>
            <a:ext cx="10355779" cy="1284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64"/>
              </a:lnSpc>
            </a:pPr>
            <a:r>
              <a:rPr lang="en-US" sz="101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AIM of OUR PROJECT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55084" y="4607153"/>
            <a:ext cx="5248439" cy="305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just">
              <a:lnSpc>
                <a:spcPts val="3972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Encouraging companies to prioritize talent acquisition by focusing on potential</a:t>
            </a:r>
            <a:br>
              <a:rPr lang="en-US" sz="3200" dirty="0"/>
            </a:br>
            <a:endParaRPr lang="en-US" sz="3200" dirty="0"/>
          </a:p>
          <a:p>
            <a:pPr marL="514350" indent="-514350" algn="just">
              <a:lnSpc>
                <a:spcPts val="3972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Bridge the Experience Gap for Fresh Graduates</a:t>
            </a:r>
            <a:endParaRPr lang="en-US" sz="2837" dirty="0">
              <a:solidFill>
                <a:srgbClr val="2B3D73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7817913" y="4220865"/>
            <a:ext cx="6501206" cy="4782878"/>
            <a:chOff x="0" y="0"/>
            <a:chExt cx="1993152" cy="14663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93152" cy="1466344"/>
            </a:xfrm>
            <a:custGeom>
              <a:avLst/>
              <a:gdLst/>
              <a:ahLst/>
              <a:cxnLst/>
              <a:rect l="l" t="t" r="r" b="b"/>
              <a:pathLst>
                <a:path w="1993152" h="1466344">
                  <a:moveTo>
                    <a:pt x="0" y="0"/>
                  </a:moveTo>
                  <a:lnTo>
                    <a:pt x="1993152" y="0"/>
                  </a:lnTo>
                  <a:lnTo>
                    <a:pt x="1993152" y="1466344"/>
                  </a:lnTo>
                  <a:lnTo>
                    <a:pt x="0" y="14663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993152" cy="1504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444296" y="4607153"/>
            <a:ext cx="5248439" cy="2543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ts val="3972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efficiently shortlisting top candidates</a:t>
            </a:r>
          </a:p>
          <a:p>
            <a:pPr marL="457200" indent="-457200" algn="just">
              <a:lnSpc>
                <a:spcPts val="3972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 algn="just">
              <a:lnSpc>
                <a:spcPts val="3972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Build a Sustainable Talent Ecosystem</a:t>
            </a:r>
            <a:endParaRPr lang="en-US" sz="2837" dirty="0">
              <a:solidFill>
                <a:srgbClr val="2B3D73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3" name="Freeform 13"/>
          <p:cNvSpPr/>
          <p:nvPr/>
        </p:nvSpPr>
        <p:spPr>
          <a:xfrm flipH="1">
            <a:off x="10209987" y="-2249098"/>
            <a:ext cx="4804968" cy="4114800"/>
          </a:xfrm>
          <a:custGeom>
            <a:avLst/>
            <a:gdLst/>
            <a:ahLst/>
            <a:cxnLst/>
            <a:rect l="l" t="t" r="r" b="b"/>
            <a:pathLst>
              <a:path w="4804968" h="4114800">
                <a:moveTo>
                  <a:pt x="4804968" y="0"/>
                </a:moveTo>
                <a:lnTo>
                  <a:pt x="0" y="0"/>
                </a:lnTo>
                <a:lnTo>
                  <a:pt x="0" y="4114800"/>
                </a:lnTo>
                <a:lnTo>
                  <a:pt x="4804968" y="4114800"/>
                </a:lnTo>
                <a:lnTo>
                  <a:pt x="4804968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710494" flipH="1">
            <a:off x="15510165" y="7968495"/>
            <a:ext cx="4804968" cy="4114800"/>
          </a:xfrm>
          <a:custGeom>
            <a:avLst/>
            <a:gdLst/>
            <a:ahLst/>
            <a:cxnLst/>
            <a:rect l="l" t="t" r="r" b="b"/>
            <a:pathLst>
              <a:path w="4804968" h="4114800">
                <a:moveTo>
                  <a:pt x="4804968" y="0"/>
                </a:moveTo>
                <a:lnTo>
                  <a:pt x="0" y="0"/>
                </a:lnTo>
                <a:lnTo>
                  <a:pt x="0" y="4114800"/>
                </a:lnTo>
                <a:lnTo>
                  <a:pt x="4804968" y="4114800"/>
                </a:lnTo>
                <a:lnTo>
                  <a:pt x="4804968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BFDD72-0556-4A9C-9AC5-C015D42598CE}"/>
              </a:ext>
            </a:extLst>
          </p:cNvPr>
          <p:cNvSpPr txBox="1"/>
          <p:nvPr/>
        </p:nvSpPr>
        <p:spPr>
          <a:xfrm>
            <a:off x="834736" y="3481506"/>
            <a:ext cx="4191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accent1">
                    <a:lumMod val="7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SYSTEM </a:t>
            </a:r>
          </a:p>
          <a:p>
            <a:r>
              <a:rPr lang="en-US" sz="9600" dirty="0">
                <a:solidFill>
                  <a:schemeClr val="accent1">
                    <a:lumMod val="75000"/>
                  </a:schemeClr>
                </a:solidFill>
                <a:latin typeface="Anton"/>
                <a:ea typeface="Anton"/>
                <a:cs typeface="Anton"/>
                <a:sym typeface="Anton"/>
              </a:rPr>
              <a:t>DESIGN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EC26CF-9DBD-CAB5-C03B-D302D0C50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76199"/>
            <a:ext cx="1397911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454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B77424-0C17-CB34-E64A-5B96AA9D4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7907000" cy="1043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2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26279">
            <a:off x="11228450" y="957109"/>
            <a:ext cx="9903815" cy="10108756"/>
            <a:chOff x="0" y="0"/>
            <a:chExt cx="13205086" cy="1347834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7362" r="17362"/>
            <a:stretch>
              <a:fillRect/>
            </a:stretch>
          </p:blipFill>
          <p:spPr>
            <a:xfrm>
              <a:off x="0" y="0"/>
              <a:ext cx="13205086" cy="13478341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028700" y="3837349"/>
            <a:ext cx="9059749" cy="21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171"/>
              </a:lnSpc>
            </a:pPr>
            <a:r>
              <a:rPr lang="en-US" sz="16845" dirty="0">
                <a:solidFill>
                  <a:srgbClr val="2B3D73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42898" y="6358181"/>
            <a:ext cx="6826752" cy="48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1" dirty="0">
                <a:solidFill>
                  <a:srgbClr val="2B3D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Presented BY: </a:t>
            </a:r>
            <a:r>
              <a:rPr lang="en-US" sz="2851" dirty="0" err="1">
                <a:solidFill>
                  <a:srgbClr val="2B3D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IUBAT_Broken_Heart</a:t>
            </a:r>
            <a:endParaRPr lang="en-US" sz="2851" dirty="0">
              <a:solidFill>
                <a:srgbClr val="2B3D73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265032" y="-2540387"/>
            <a:ext cx="4804968" cy="4114800"/>
          </a:xfrm>
          <a:custGeom>
            <a:avLst/>
            <a:gdLst/>
            <a:ahLst/>
            <a:cxnLst/>
            <a:rect l="l" t="t" r="r" b="b"/>
            <a:pathLst>
              <a:path w="4804968" h="4114800">
                <a:moveTo>
                  <a:pt x="0" y="0"/>
                </a:moveTo>
                <a:lnTo>
                  <a:pt x="4804968" y="0"/>
                </a:lnTo>
                <a:lnTo>
                  <a:pt x="4804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75466" y="8479911"/>
            <a:ext cx="4804968" cy="4114800"/>
          </a:xfrm>
          <a:custGeom>
            <a:avLst/>
            <a:gdLst/>
            <a:ahLst/>
            <a:cxnLst/>
            <a:rect l="l" t="t" r="r" b="b"/>
            <a:pathLst>
              <a:path w="4804968" h="4114800">
                <a:moveTo>
                  <a:pt x="0" y="0"/>
                </a:moveTo>
                <a:lnTo>
                  <a:pt x="4804969" y="0"/>
                </a:lnTo>
                <a:lnTo>
                  <a:pt x="48049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l="12986" r="12986"/>
          <a:stretch>
            <a:fillRect/>
          </a:stretch>
        </p:blipFill>
        <p:spPr>
          <a:xfrm>
            <a:off x="11125647" y="2514112"/>
            <a:ext cx="4912747" cy="4421516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6501745" y="1028700"/>
            <a:ext cx="757555" cy="189389"/>
          </a:xfrm>
          <a:custGeom>
            <a:avLst/>
            <a:gdLst/>
            <a:ahLst/>
            <a:cxnLst/>
            <a:rect l="l" t="t" r="r" b="b"/>
            <a:pathLst>
              <a:path w="757555" h="189389">
                <a:moveTo>
                  <a:pt x="0" y="0"/>
                </a:moveTo>
                <a:lnTo>
                  <a:pt x="757555" y="0"/>
                </a:lnTo>
                <a:lnTo>
                  <a:pt x="757555" y="189389"/>
                </a:lnTo>
                <a:lnTo>
                  <a:pt x="0" y="1893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125647" y="7516274"/>
            <a:ext cx="4698066" cy="522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1"/>
              </a:lnSpc>
            </a:pPr>
            <a:r>
              <a:rPr lang="en-US" sz="3635" dirty="0" err="1">
                <a:solidFill>
                  <a:srgbClr val="2B3D73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IUBAT_Broken_Heart</a:t>
            </a:r>
            <a:endParaRPr lang="en-US" sz="3635" dirty="0">
              <a:solidFill>
                <a:srgbClr val="2B3D73"/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6741516" y="-2540387"/>
            <a:ext cx="4804968" cy="4114800"/>
          </a:xfrm>
          <a:custGeom>
            <a:avLst/>
            <a:gdLst/>
            <a:ahLst/>
            <a:cxnLst/>
            <a:rect l="l" t="t" r="r" b="b"/>
            <a:pathLst>
              <a:path w="4804968" h="4114800">
                <a:moveTo>
                  <a:pt x="0" y="0"/>
                </a:moveTo>
                <a:lnTo>
                  <a:pt x="4804968" y="0"/>
                </a:lnTo>
                <a:lnTo>
                  <a:pt x="4804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172153">
            <a:off x="145174" y="8229600"/>
            <a:ext cx="4804968" cy="4114800"/>
          </a:xfrm>
          <a:custGeom>
            <a:avLst/>
            <a:gdLst/>
            <a:ahLst/>
            <a:cxnLst/>
            <a:rect l="l" t="t" r="r" b="b"/>
            <a:pathLst>
              <a:path w="4804968" h="4114800">
                <a:moveTo>
                  <a:pt x="0" y="0"/>
                </a:moveTo>
                <a:lnTo>
                  <a:pt x="4804968" y="0"/>
                </a:lnTo>
                <a:lnTo>
                  <a:pt x="48049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2822C5-9681-6761-AE83-E21B7B375E1C}"/>
              </a:ext>
            </a:extLst>
          </p:cNvPr>
          <p:cNvSpPr txBox="1"/>
          <p:nvPr/>
        </p:nvSpPr>
        <p:spPr>
          <a:xfrm>
            <a:off x="1447800" y="2019300"/>
            <a:ext cx="9448800" cy="7817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Problems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Company doubts about the readiness of fresh graduates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Freshers face barriers to entering the workforce due to a lack of practical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Underemployment and Skill Underutilization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Gap of relative skillset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Less possibility the freshers to prove their capacity and the capability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90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01745" y="1622396"/>
            <a:ext cx="757555" cy="189389"/>
          </a:xfrm>
          <a:custGeom>
            <a:avLst/>
            <a:gdLst/>
            <a:ahLst/>
            <a:cxnLst/>
            <a:rect l="l" t="t" r="r" b="b"/>
            <a:pathLst>
              <a:path w="757555" h="189389">
                <a:moveTo>
                  <a:pt x="0" y="0"/>
                </a:moveTo>
                <a:lnTo>
                  <a:pt x="757555" y="0"/>
                </a:lnTo>
                <a:lnTo>
                  <a:pt x="757555" y="189389"/>
                </a:lnTo>
                <a:lnTo>
                  <a:pt x="0" y="189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46601" y="875287"/>
            <a:ext cx="757555" cy="189389"/>
          </a:xfrm>
          <a:custGeom>
            <a:avLst/>
            <a:gdLst/>
            <a:ahLst/>
            <a:cxnLst/>
            <a:rect l="l" t="t" r="r" b="b"/>
            <a:pathLst>
              <a:path w="757555" h="189389">
                <a:moveTo>
                  <a:pt x="0" y="0"/>
                </a:moveTo>
                <a:lnTo>
                  <a:pt x="757555" y="0"/>
                </a:lnTo>
                <a:lnTo>
                  <a:pt x="757555" y="189389"/>
                </a:lnTo>
                <a:lnTo>
                  <a:pt x="0" y="189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700" y="5742601"/>
            <a:ext cx="4677637" cy="3403755"/>
            <a:chOff x="0" y="-38100"/>
            <a:chExt cx="2055595" cy="1951375"/>
          </a:xfrm>
        </p:grpSpPr>
        <p:sp>
          <p:nvSpPr>
            <p:cNvPr id="5" name="Freeform 5"/>
            <p:cNvSpPr/>
            <p:nvPr/>
          </p:nvSpPr>
          <p:spPr>
            <a:xfrm>
              <a:off x="62443" y="125764"/>
              <a:ext cx="1993152" cy="1787511"/>
            </a:xfrm>
            <a:custGeom>
              <a:avLst/>
              <a:gdLst/>
              <a:ahLst/>
              <a:cxnLst/>
              <a:rect l="l" t="t" r="r" b="b"/>
              <a:pathLst>
                <a:path w="1993152" h="1730858">
                  <a:moveTo>
                    <a:pt x="0" y="0"/>
                  </a:moveTo>
                  <a:lnTo>
                    <a:pt x="1993152" y="0"/>
                  </a:lnTo>
                  <a:lnTo>
                    <a:pt x="1993152" y="1730858"/>
                  </a:lnTo>
                  <a:lnTo>
                    <a:pt x="0" y="17308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sz="4000" dirty="0"/>
                <a:t>Remove the Struggling phase of judging a candidate through a CV</a:t>
              </a:r>
            </a:p>
            <a:p>
              <a:endParaRPr lang="en-US" sz="4000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993152" cy="1768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5844665" y="6589242"/>
            <a:ext cx="750603" cy="212045"/>
          </a:xfrm>
          <a:custGeom>
            <a:avLst/>
            <a:gdLst/>
            <a:ahLst/>
            <a:cxnLst/>
            <a:rect l="l" t="t" r="r" b="b"/>
            <a:pathLst>
              <a:path w="750603" h="212045">
                <a:moveTo>
                  <a:pt x="0" y="0"/>
                </a:moveTo>
                <a:lnTo>
                  <a:pt x="750603" y="0"/>
                </a:lnTo>
                <a:lnTo>
                  <a:pt x="750603" y="212045"/>
                </a:lnTo>
                <a:lnTo>
                  <a:pt x="0" y="2120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451983"/>
            <a:ext cx="5874823" cy="254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64"/>
              </a:lnSpc>
            </a:pPr>
            <a:r>
              <a:rPr lang="en-US" sz="10171" dirty="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OUR SOLUTIONS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1679" y="5091309"/>
            <a:ext cx="3661555" cy="333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1"/>
              </a:lnSpc>
            </a:pPr>
            <a:r>
              <a:rPr lang="en-US" sz="1979" b="1" spc="168" dirty="0">
                <a:solidFill>
                  <a:schemeClr val="bg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SOLUTION 2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6875689" y="5742884"/>
            <a:ext cx="4535544" cy="3230870"/>
            <a:chOff x="0" y="-38100"/>
            <a:chExt cx="1993152" cy="1768958"/>
          </a:xfrm>
        </p:grpSpPr>
        <p:sp>
          <p:nvSpPr>
            <p:cNvPr id="12" name="Freeform 12"/>
            <p:cNvSpPr/>
            <p:nvPr/>
          </p:nvSpPr>
          <p:spPr>
            <a:xfrm>
              <a:off x="0" y="108283"/>
              <a:ext cx="1993152" cy="1622575"/>
            </a:xfrm>
            <a:custGeom>
              <a:avLst/>
              <a:gdLst/>
              <a:ahLst/>
              <a:cxnLst/>
              <a:rect l="l" t="t" r="r" b="b"/>
              <a:pathLst>
                <a:path w="1993152" h="1730858">
                  <a:moveTo>
                    <a:pt x="0" y="0"/>
                  </a:moveTo>
                  <a:lnTo>
                    <a:pt x="1993152" y="0"/>
                  </a:lnTo>
                  <a:lnTo>
                    <a:pt x="1993152" y="1730858"/>
                  </a:lnTo>
                  <a:lnTo>
                    <a:pt x="0" y="17308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dirty="0"/>
                <a:t>Satisfactory medium for both sides.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000" dirty="0"/>
                <a:t>Company get what they want</a:t>
              </a:r>
            </a:p>
            <a:p>
              <a:endParaRPr lang="en-US" sz="4000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993152" cy="1768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091213" y="5109548"/>
            <a:ext cx="3661555" cy="333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1"/>
              </a:lnSpc>
            </a:pPr>
            <a:r>
              <a:rPr lang="en-US" sz="1979" b="1" spc="168" dirty="0">
                <a:solidFill>
                  <a:schemeClr val="bg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SOLUTION 3</a:t>
            </a:r>
          </a:p>
        </p:txBody>
      </p:sp>
      <p:sp>
        <p:nvSpPr>
          <p:cNvPr id="16" name="Freeform 16"/>
          <p:cNvSpPr/>
          <p:nvPr/>
        </p:nvSpPr>
        <p:spPr>
          <a:xfrm>
            <a:off x="11692732" y="6589242"/>
            <a:ext cx="750603" cy="212045"/>
          </a:xfrm>
          <a:custGeom>
            <a:avLst/>
            <a:gdLst/>
            <a:ahLst/>
            <a:cxnLst/>
            <a:rect l="l" t="t" r="r" b="b"/>
            <a:pathLst>
              <a:path w="750603" h="212045">
                <a:moveTo>
                  <a:pt x="0" y="0"/>
                </a:moveTo>
                <a:lnTo>
                  <a:pt x="750603" y="0"/>
                </a:lnTo>
                <a:lnTo>
                  <a:pt x="750603" y="212045"/>
                </a:lnTo>
                <a:lnTo>
                  <a:pt x="0" y="2120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2722677" y="6010242"/>
            <a:ext cx="4536623" cy="2963512"/>
            <a:chOff x="-474" y="-38100"/>
            <a:chExt cx="1993626" cy="1768958"/>
          </a:xfrm>
        </p:grpSpPr>
        <p:sp>
          <p:nvSpPr>
            <p:cNvPr id="18" name="Freeform 18"/>
            <p:cNvSpPr/>
            <p:nvPr/>
          </p:nvSpPr>
          <p:spPr>
            <a:xfrm>
              <a:off x="-474" y="-38100"/>
              <a:ext cx="1993152" cy="1637340"/>
            </a:xfrm>
            <a:custGeom>
              <a:avLst/>
              <a:gdLst/>
              <a:ahLst/>
              <a:cxnLst/>
              <a:rect l="l" t="t" r="r" b="b"/>
              <a:pathLst>
                <a:path w="1993152" h="1730858">
                  <a:moveTo>
                    <a:pt x="0" y="0"/>
                  </a:moveTo>
                  <a:lnTo>
                    <a:pt x="1993152" y="0"/>
                  </a:lnTo>
                  <a:lnTo>
                    <a:pt x="1993152" y="1730858"/>
                  </a:lnTo>
                  <a:lnTo>
                    <a:pt x="0" y="17308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r>
                <a:rPr lang="en-US" sz="4000" dirty="0"/>
                <a:t>Reduced Applicant Grievances thorough LLM model (open source)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993152" cy="1768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861961" y="5129494"/>
            <a:ext cx="3661555" cy="333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71"/>
              </a:lnSpc>
            </a:pPr>
            <a:r>
              <a:rPr lang="en-US" sz="1979" b="1" spc="168" dirty="0">
                <a:solidFill>
                  <a:schemeClr val="bg1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SOLUTION 4</a:t>
            </a:r>
          </a:p>
        </p:txBody>
      </p:sp>
      <p:sp>
        <p:nvSpPr>
          <p:cNvPr id="22" name="Freeform 22"/>
          <p:cNvSpPr/>
          <p:nvPr/>
        </p:nvSpPr>
        <p:spPr>
          <a:xfrm flipH="1">
            <a:off x="9143460" y="835138"/>
            <a:ext cx="6705601" cy="3441620"/>
          </a:xfrm>
          <a:custGeom>
            <a:avLst/>
            <a:gdLst/>
            <a:ahLst/>
            <a:cxnLst/>
            <a:rect l="l" t="t" r="r" b="b"/>
            <a:pathLst>
              <a:path w="6209522" h="5317609">
                <a:moveTo>
                  <a:pt x="6209522" y="0"/>
                </a:moveTo>
                <a:lnTo>
                  <a:pt x="0" y="0"/>
                </a:lnTo>
                <a:lnTo>
                  <a:pt x="0" y="5317608"/>
                </a:lnTo>
                <a:lnTo>
                  <a:pt x="6209522" y="5317608"/>
                </a:lnTo>
                <a:lnTo>
                  <a:pt x="6209522" y="0"/>
                </a:ln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just">
              <a:lnSpc>
                <a:spcPts val="2771"/>
              </a:lnSpc>
            </a:pPr>
            <a:endParaRPr lang="en-US" sz="3600" b="1" spc="168" dirty="0">
              <a:solidFill>
                <a:schemeClr val="accent1">
                  <a:lumMod val="75000"/>
                </a:schemeClr>
              </a:solidFill>
              <a:ea typeface="Helvetica World"/>
              <a:cs typeface="Helvetica World"/>
              <a:sym typeface="Helvetica World"/>
            </a:endParaRPr>
          </a:p>
          <a:p>
            <a:pPr algn="just">
              <a:lnSpc>
                <a:spcPts val="2771"/>
              </a:lnSpc>
            </a:pPr>
            <a:r>
              <a:rPr lang="en-US" sz="3600" b="1" spc="168" dirty="0">
                <a:solidFill>
                  <a:schemeClr val="accent1">
                    <a:lumMod val="75000"/>
                  </a:schemeClr>
                </a:solidFill>
                <a:ea typeface="Helvetica World"/>
                <a:cs typeface="Helvetica World"/>
                <a:sym typeface="Helvetica World"/>
              </a:rPr>
              <a:t>SOLUTION 1</a:t>
            </a:r>
          </a:p>
          <a:p>
            <a:pPr marL="285750" indent="-285750" algn="just">
              <a:lnSpc>
                <a:spcPts val="2771"/>
              </a:lnSpc>
              <a:buFont typeface="Arial" panose="020B0604020202020204" pitchFamily="34" charset="0"/>
              <a:buChar char="•"/>
            </a:pPr>
            <a:endParaRPr lang="en-US" b="1" spc="168" dirty="0">
              <a:solidFill>
                <a:schemeClr val="accent1">
                  <a:lumMod val="75000"/>
                </a:schemeClr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  <a:p>
            <a:pPr marL="285750" indent="-285750" algn="just">
              <a:lnSpc>
                <a:spcPts val="2771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A platform where companies post real-world challenges instead of traditional job listings. </a:t>
            </a:r>
            <a:endParaRPr lang="en-US" sz="3600" b="1" spc="168" dirty="0">
              <a:solidFill>
                <a:schemeClr val="accent1">
                  <a:lumMod val="75000"/>
                </a:schemeClr>
              </a:solidFill>
              <a:latin typeface="Helvetica World"/>
              <a:ea typeface="Helvetica World"/>
              <a:cs typeface="Helvetica World"/>
              <a:sym typeface="Helvetica World"/>
            </a:endParaRPr>
          </a:p>
        </p:txBody>
      </p:sp>
      <p:sp>
        <p:nvSpPr>
          <p:cNvPr id="23" name="Freeform 23"/>
          <p:cNvSpPr/>
          <p:nvPr/>
        </p:nvSpPr>
        <p:spPr>
          <a:xfrm flipH="1">
            <a:off x="14369174" y="7766175"/>
            <a:ext cx="6209522" cy="5317609"/>
          </a:xfrm>
          <a:custGeom>
            <a:avLst/>
            <a:gdLst/>
            <a:ahLst/>
            <a:cxnLst/>
            <a:rect l="l" t="t" r="r" b="b"/>
            <a:pathLst>
              <a:path w="6209522" h="5317609">
                <a:moveTo>
                  <a:pt x="6209521" y="0"/>
                </a:moveTo>
                <a:lnTo>
                  <a:pt x="0" y="0"/>
                </a:lnTo>
                <a:lnTo>
                  <a:pt x="0" y="5317609"/>
                </a:lnTo>
                <a:lnTo>
                  <a:pt x="6209521" y="5317609"/>
                </a:lnTo>
                <a:lnTo>
                  <a:pt x="6209521" y="0"/>
                </a:lnTo>
                <a:close/>
              </a:path>
            </a:pathLst>
          </a:custGeom>
          <a:blipFill>
            <a:blip r:embed="rId6">
              <a:alphaModFix amt="4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3AD46-EBA2-CF3B-65C5-87CD77291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692727"/>
            <a:ext cx="3581400" cy="7901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3CB73-8B09-851B-A588-828F9D11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0" y="723900"/>
            <a:ext cx="3962400" cy="83001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252F64-A17E-E1E0-B867-CEFD5AD61637}"/>
              </a:ext>
            </a:extLst>
          </p:cNvPr>
          <p:cNvSpPr txBox="1"/>
          <p:nvPr/>
        </p:nvSpPr>
        <p:spPr>
          <a:xfrm>
            <a:off x="1676400" y="1158358"/>
            <a:ext cx="975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COMPANY VIEW</a:t>
            </a:r>
          </a:p>
        </p:txBody>
      </p:sp>
    </p:spTree>
    <p:extLst>
      <p:ext uri="{BB962C8B-B14F-4D97-AF65-F5344CB8AC3E}">
        <p14:creationId xmlns:p14="http://schemas.microsoft.com/office/powerpoint/2010/main" val="3330351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54C8D64-F887-BE88-8318-903BA981C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69" y="419101"/>
            <a:ext cx="5164931" cy="113984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D44C4-8423-946F-A75F-F02EB328A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419100"/>
            <a:ext cx="6248400" cy="979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78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C6F6D66-5700-F895-CD1A-A3FBE5C37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25598"/>
            <a:ext cx="12526397" cy="5638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4E480C-F85D-07B0-8B9E-7F61D60759ED}"/>
              </a:ext>
            </a:extLst>
          </p:cNvPr>
          <p:cNvSpPr txBox="1"/>
          <p:nvPr/>
        </p:nvSpPr>
        <p:spPr>
          <a:xfrm>
            <a:off x="838200" y="1590672"/>
            <a:ext cx="342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USER VIEW</a:t>
            </a:r>
          </a:p>
        </p:txBody>
      </p:sp>
    </p:spTree>
    <p:extLst>
      <p:ext uri="{BB962C8B-B14F-4D97-AF65-F5344CB8AC3E}">
        <p14:creationId xmlns:p14="http://schemas.microsoft.com/office/powerpoint/2010/main" val="4109133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F72EE2-7A63-B3BF-748F-CC415784C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204171"/>
            <a:ext cx="3162300" cy="6924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4A1986-1614-8F40-C784-F99831463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364" y="2214562"/>
            <a:ext cx="320992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86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F3FA444-61D7-9805-1369-4BC7849B0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71487"/>
            <a:ext cx="3114675" cy="7058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E1B0D9-BBF6-6CF7-8A90-81D0615C0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488805"/>
            <a:ext cx="3248025" cy="746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99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9E4F47-CD8B-5617-B242-DBD45DEBB459}"/>
              </a:ext>
            </a:extLst>
          </p:cNvPr>
          <p:cNvSpPr txBox="1"/>
          <p:nvPr/>
        </p:nvSpPr>
        <p:spPr>
          <a:xfrm>
            <a:off x="5181600" y="495300"/>
            <a:ext cx="876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WHY USE LLM MODEL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93811-31EF-FB5D-303D-960207DD3679}"/>
              </a:ext>
            </a:extLst>
          </p:cNvPr>
          <p:cNvSpPr txBox="1"/>
          <p:nvPr/>
        </p:nvSpPr>
        <p:spPr>
          <a:xfrm>
            <a:off x="685800" y="2171700"/>
            <a:ext cx="170688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Scalable Evaluation</a:t>
            </a:r>
            <a:r>
              <a:rPr lang="en-US" sz="3200" dirty="0"/>
              <a:t>: Automates the initial evaluation of numerous project</a:t>
            </a:r>
          </a:p>
          <a:p>
            <a:r>
              <a:rPr lang="en-US" sz="3200" dirty="0"/>
              <a:t>submissions, a task that is impractical and time-consuming for manual review.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Future Scope to Checking AI integration by finetune process.</a:t>
            </a:r>
          </a:p>
          <a:p>
            <a:endParaRPr lang="en-US" sz="3200" dirty="0"/>
          </a:p>
          <a:p>
            <a:r>
              <a:rPr lang="en-US" sz="3200" dirty="0"/>
              <a:t>● </a:t>
            </a:r>
            <a:r>
              <a:rPr lang="en-US" sz="3200" b="1" dirty="0"/>
              <a:t>Objective Initial Screening:</a:t>
            </a:r>
            <a:r>
              <a:rPr lang="en-US" sz="3200" dirty="0"/>
              <a:t> Ensures consistent and unbiased initial evaluation,</a:t>
            </a:r>
          </a:p>
          <a:p>
            <a:r>
              <a:rPr lang="en-US" sz="3200" dirty="0"/>
              <a:t>preventing misjudgment and discouraging illicit activities in the screening phase.</a:t>
            </a:r>
          </a:p>
          <a:p>
            <a:endParaRPr lang="en-US" sz="3200" dirty="0"/>
          </a:p>
          <a:p>
            <a:r>
              <a:rPr lang="en-US" sz="3200" dirty="0"/>
              <a:t>● </a:t>
            </a:r>
            <a:r>
              <a:rPr lang="en-US" sz="3200" b="1" dirty="0"/>
              <a:t>Adoption of State-of-the-Art Technology: </a:t>
            </a:r>
            <a:r>
              <a:rPr lang="en-US" sz="3200" dirty="0"/>
              <a:t>Leverages current AI capabilities to</a:t>
            </a:r>
          </a:p>
          <a:p>
            <a:r>
              <a:rPr lang="en-US" sz="3200" dirty="0"/>
              <a:t>create an innovative and </a:t>
            </a:r>
            <a:r>
              <a:rPr lang="en-US" sz="3200" dirty="0" err="1"/>
              <a:t>ecient</a:t>
            </a:r>
            <a:r>
              <a:rPr lang="en-US" sz="3200" dirty="0"/>
              <a:t> hiring solution, aligning with technological</a:t>
            </a:r>
          </a:p>
          <a:p>
            <a:r>
              <a:rPr lang="en-US" sz="3200" dirty="0"/>
              <a:t>trends</a:t>
            </a:r>
          </a:p>
        </p:txBody>
      </p:sp>
    </p:spTree>
    <p:extLst>
      <p:ext uri="{BB962C8B-B14F-4D97-AF65-F5344CB8AC3E}">
        <p14:creationId xmlns:p14="http://schemas.microsoft.com/office/powerpoint/2010/main" val="162052667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437</TotalTime>
  <Words>246</Words>
  <Application>Microsoft Office PowerPoint</Application>
  <PresentationFormat>Custom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Anton</vt:lpstr>
      <vt:lpstr>Gill Sans MT</vt:lpstr>
      <vt:lpstr>Arial</vt:lpstr>
      <vt:lpstr>Helvetica World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Simple Group Project Presentation</dc:title>
  <dc:creator>user</dc:creator>
  <cp:lastModifiedBy>MD. Ashrsful Haque</cp:lastModifiedBy>
  <cp:revision>4</cp:revision>
  <dcterms:created xsi:type="dcterms:W3CDTF">2006-08-16T00:00:00Z</dcterms:created>
  <dcterms:modified xsi:type="dcterms:W3CDTF">2025-05-07T11:59:30Z</dcterms:modified>
  <dc:identifier>DAGgdf_EuGo</dc:identifier>
</cp:coreProperties>
</file>